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84" r:id="rId3"/>
    <p:sldId id="396" r:id="rId4"/>
    <p:sldId id="359" r:id="rId5"/>
    <p:sldId id="408" r:id="rId6"/>
    <p:sldId id="358" r:id="rId7"/>
    <p:sldId id="402" r:id="rId8"/>
    <p:sldId id="385" r:id="rId9"/>
    <p:sldId id="400" r:id="rId10"/>
    <p:sldId id="401" r:id="rId11"/>
    <p:sldId id="405" r:id="rId12"/>
    <p:sldId id="409" r:id="rId13"/>
    <p:sldId id="410" r:id="rId14"/>
    <p:sldId id="411" r:id="rId15"/>
    <p:sldId id="412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37" r:id="rId2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BF5"/>
    <a:srgbClr val="CCD5EA"/>
    <a:srgbClr val="0F6FC6"/>
  </p:clrMru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27" autoAdjust="0"/>
    <p:restoredTop sz="94660"/>
  </p:normalViewPr>
  <p:slideViewPr>
    <p:cSldViewPr>
      <p:cViewPr varScale="1">
        <p:scale>
          <a:sx n="107" d="100"/>
          <a:sy n="107" d="100"/>
        </p:scale>
        <p:origin x="-11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EC873-EF61-4451-B781-5E61DEBA035A}" type="datetimeFigureOut">
              <a:rPr lang="en-US" smtClean="0"/>
              <a:pPr/>
              <a:t>8/16/2017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C14B1-E8B2-4CF1-9BF8-6BF0C4E758D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C14B1-E8B2-4CF1-9BF8-6BF0C4E758D5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3AB8-4792-48F9-A341-CC5909063823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AC-3F3E-4053-BEC6-28E40D86A144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F3DF-CC79-43FB-BFAC-3F14BF5871C1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94C3-4DD7-4D23-83A4-874040179628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7E7D-A8BA-4CE4-BD8D-52A9CF8909D1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6543-67AB-46AB-B2D9-59B0859E9D70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2FC6-23AA-4195-81A1-943162AB2FBA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6170-5C1A-466E-ABF1-F7DF6D35F7CE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E7B8-52A0-4892-9EC6-77A0C4FCB07D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ACB5-FE26-431F-8670-909CB33210EB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BEFC-FF53-4EF0-A7C4-9CF0890193A6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6AFB30-54C2-4570-B7F5-DD9B3269BA03}" type="datetime1">
              <a:rPr lang="en-US" smtClean="0"/>
              <a:pPr/>
              <a:t>8/16/2017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9FC7F2-05C5-4870-8B71-97523E1A20C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25183" y="2285992"/>
            <a:ext cx="5893635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National Hydrology Project</a:t>
            </a:r>
          </a:p>
          <a:p>
            <a:pPr marL="177800" lvl="0" indent="-17780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sz="20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World Bank Mission </a:t>
            </a:r>
          </a:p>
          <a:p>
            <a:pPr marL="177800" lvl="0" indent="-17780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GB" sz="1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Venue: Bengaluru</a:t>
            </a:r>
            <a:endParaRPr lang="en-IN" sz="15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36083" y="5572140"/>
            <a:ext cx="30718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ctr">
              <a:spcBef>
                <a:spcPct val="0"/>
              </a:spcBef>
              <a:defRPr/>
            </a:pPr>
            <a:r>
              <a:rPr lang="en-GB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Chief Engineer, (SG&amp;SWRDC)</a:t>
            </a:r>
          </a:p>
          <a:p>
            <a:pPr marL="177800" lvl="0" indent="-177800" algn="ctr">
              <a:spcBef>
                <a:spcPct val="0"/>
              </a:spcBef>
              <a:defRPr/>
            </a:pPr>
            <a:r>
              <a:rPr lang="en-GB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Chennai</a:t>
            </a:r>
            <a:endParaRPr lang="en-IN" sz="1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315" y="1076807"/>
          <a:ext cx="8215370" cy="5168650"/>
        </p:xfrm>
        <a:graphic>
          <a:graphicData uri="http://schemas.openxmlformats.org/drawingml/2006/table">
            <a:tbl>
              <a:tblPr firstRow="1">
                <a:noFill/>
              </a:tblPr>
              <a:tblGrid>
                <a:gridCol w="1000132"/>
                <a:gridCol w="5500726"/>
                <a:gridCol w="857256"/>
                <a:gridCol w="857256"/>
              </a:tblGrid>
              <a:tr h="9948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Item</a:t>
                      </a:r>
                    </a:p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code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Activity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Quantity</a:t>
                      </a:r>
                      <a:b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(2017-18)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Allotted Amount 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In lakhs) 2017-18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4956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A1.2.07.01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TARG(New)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  <a:tr h="4956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A1.8.07.01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Electric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Logger Vehicle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mounted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4956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A1.8.09.01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Geophysical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Equipment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Digital with field computer) (Resistivity meter)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  <a:tr h="7042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A1.8.09.02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Topographic survey for tanks, anicuts, minor irrigation, reservoirs etc for development of DSS including Basin Information System and Aquifer Characteristics etc.,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4956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A3.4.09.01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Video conferencing equipment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  <a:tr h="4956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C1.1.01.01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IWRM Studies for the Sub-basin in Tamil Nadu (including Water Balance Model)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4956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A1.3.1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Flow Tracker Hand held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4956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A1.8.6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station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107389" y="676108"/>
            <a:ext cx="4929222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Major Procurement 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item in AWP 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2017-18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07389" y="857232"/>
            <a:ext cx="4929222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Major Procurement 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item in AWP 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2017-18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10" y="1428736"/>
          <a:ext cx="7858180" cy="468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353"/>
                <a:gridCol w="5290877"/>
                <a:gridCol w="642942"/>
                <a:gridCol w="1143008"/>
              </a:tblGrid>
              <a:tr h="796737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Item Code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</a:p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Quantity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</a:p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(In lakhs)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53991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A2.1.01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Construction of  training center in Chennai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B1.1.01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State WRIs chapter including linkages with India-WRIS &amp; Up gradation of TNWRIS including hardware, software etc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B2.1.1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Preparation of groundwater atlas for all districts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C3.1.1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Benchmarking studies of selected basin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D2.1.1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National/International Training / Study tour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D2.1.2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Conducting in-house trainings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7158" y="857232"/>
            <a:ext cx="8429683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Status of Bid Document – Floated, Ready to be Floated, Under Preparation</a:t>
            </a:r>
            <a:endParaRPr lang="en-IN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595" y="1397000"/>
          <a:ext cx="828681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2"/>
                <a:gridCol w="2047888"/>
                <a:gridCol w="1381135"/>
                <a:gridCol w="1381135"/>
                <a:gridCol w="1381135"/>
                <a:gridCol w="1381135"/>
              </a:tblGrid>
              <a:tr h="796737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UID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</a:p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AWPID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Quantity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</a:p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(In lakhs)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5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UV Visible Spectro Photometer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A1.6.09.01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Ready to be Floated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Flame Photometer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A1.6.11.01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Digi-Titrator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A1.6.12.01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062798"/>
          <a:ext cx="8286809" cy="5152284"/>
        </p:xfrm>
        <a:graphic>
          <a:graphicData uri="http://schemas.openxmlformats.org/drawingml/2006/table">
            <a:tbl>
              <a:tblPr/>
              <a:tblGrid>
                <a:gridCol w="835105"/>
                <a:gridCol w="4496718"/>
                <a:gridCol w="1026159"/>
                <a:gridCol w="928694"/>
                <a:gridCol w="1000133"/>
              </a:tblGrid>
              <a:tr h="1131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Item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Code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Activity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Quantity</a:t>
                      </a:r>
                      <a:b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(2017-18)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Allotted Amount 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In lakhs) 2017-18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Status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A1.6.09.01 &amp; A1.6.10.01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lvl="1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UV Visible Spectro Photometer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Ready to be Floated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A1.7.01.01 &amp; A1.3.02.01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Manual Ground Water Monitoring Equipment (1 each/sub division and 1 each /circle) balance CE office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GB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Under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preparation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A1.1.01.01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FCS (Telemetry)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A1.1.02.01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Digital Rain Gauges (TARG) (Telemetry) - (New)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A1.1.03.01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AWLR (Telemetry)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A1.1.04.01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DWLR (Telemetry)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</a:tr>
              <a:tr h="531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A1.1.05.01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Construction of Deep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iezometers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A1.1.06.01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DWLR (Telemetry) with water quality probe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57158" y="642918"/>
            <a:ext cx="8429683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Status of Bid Document – Floated, Ready to be Floated, Under Preparation</a:t>
            </a:r>
            <a:endParaRPr lang="en-IN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316" y="1076807"/>
          <a:ext cx="8215369" cy="5194465"/>
        </p:xfrm>
        <a:graphic>
          <a:graphicData uri="http://schemas.openxmlformats.org/drawingml/2006/table">
            <a:tbl>
              <a:tblPr firstRow="1">
                <a:noFill/>
              </a:tblPr>
              <a:tblGrid>
                <a:gridCol w="1143008"/>
                <a:gridCol w="4165385"/>
                <a:gridCol w="1011122"/>
                <a:gridCol w="947927"/>
                <a:gridCol w="947927"/>
              </a:tblGrid>
              <a:tr h="11311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Item code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Activity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Quantity</a:t>
                      </a:r>
                      <a:b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(2017-18)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Allotted Amount 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In lakhs) 2017-18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Status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A1.2.07.01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TARG(New)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Under Preparation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A1.8.07.01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Electric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Logger Vehicle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mounted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A1.8.09.01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Geophysical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Equipment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Digital with field computer) (Resistivity meter)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A1.8.09.02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Topographic survey for tanks, anicuts, minor irrigation, reservoirs etc for development of DSS including Basin Information System and Aquifer Characteristics etc.,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A3.4.09.01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Video conferencing equipment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C1.1.01.01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IWRM Studies for the Sub-basin in Tamil Nadu (including Water Balance Model)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A1.3.1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Flow Tracker Hand held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A1.8.6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station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57158" y="676108"/>
            <a:ext cx="8429683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Status of Bid Document – Floated, Ready to be Floated, Under Preparation</a:t>
            </a:r>
            <a:endParaRPr lang="en-IN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1428736"/>
          <a:ext cx="8429684" cy="4866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134"/>
                <a:gridCol w="4619020"/>
                <a:gridCol w="561299"/>
                <a:gridCol w="997864"/>
                <a:gridCol w="1569367"/>
              </a:tblGrid>
              <a:tr h="796737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Item Code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</a:p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Quantity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</a:p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(In lakhs)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Status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058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A2.1.01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Construction of  training center in Chennai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Under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Preparation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B1.1.01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State WRIs chapter including linkages with India-WRIS &amp; Up gradation of TNWRIS including hardware, software etc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8900" lv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0"/>
                        </a:spcAft>
                        <a:buFont typeface="Arial" pitchFamily="34" charset="0"/>
                        <a:buNone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Engineer-in-Chief has been requested for transfer of TNWRIS from IWS to SG&amp;SWRDC wing.</a:t>
                      </a:r>
                      <a:endParaRPr lang="en-IN" sz="1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B2.1.1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Preparation of groundwater atlas for all districts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Under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Preparation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C3.1.1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Benchmarking studies of selected basin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D2.1.1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National/International Training / Study tour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D2.1.2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Conducting in-house trainings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57158" y="818984"/>
            <a:ext cx="8429683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Status of Bid Document – Floated, Ready to be Floated, Under Preparation</a:t>
            </a:r>
            <a:endParaRPr lang="en-IN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808698"/>
          <a:ext cx="8786875" cy="547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79"/>
                <a:gridCol w="4316359"/>
                <a:gridCol w="3006037"/>
              </a:tblGrid>
              <a:tr h="5486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 pitchFamily="34" charset="0"/>
                          <a:cs typeface="Arial" pitchFamily="34" charset="0"/>
                        </a:rPr>
                        <a:t>PDS</a:t>
                      </a:r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 pitchFamily="34" charset="0"/>
                          <a:cs typeface="Arial" pitchFamily="34" charset="0"/>
                        </a:rPr>
                        <a:t>Details</a:t>
                      </a:r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932688">
                <a:tc>
                  <a:txBody>
                    <a:bodyPr/>
                    <a:lstStyle/>
                    <a:p>
                      <a:pPr marL="122238" lvl="0" indent="0" algn="l" fontAlgn="ctr"/>
                      <a:r>
                        <a:rPr lang="en-US" sz="1500" b="1" i="0" u="none" strike="noStrike" dirty="0">
                          <a:solidFill>
                            <a:srgbClr val="0066CC"/>
                          </a:solidFill>
                          <a:latin typeface="Arial"/>
                        </a:rPr>
                        <a:t>PDS for Water Quality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7313" lvl="0" indent="0"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Assessment of water quality parameters using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Aquastic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technology for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Thenpannaiyar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and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Kodanganar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Rivers.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7313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taken up after discuss with NIH and CGWB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87313" lvl="1" indent="0" algn="l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932688">
                <a:tc>
                  <a:txBody>
                    <a:bodyPr/>
                    <a:lstStyle/>
                    <a:p>
                      <a:pPr marL="122238" lvl="0" indent="0" algn="l" fontAlgn="ctr"/>
                      <a:r>
                        <a:rPr lang="en-US" sz="1500" b="1" i="0" u="none" strike="noStrike" dirty="0">
                          <a:solidFill>
                            <a:srgbClr val="0066CC"/>
                          </a:solidFill>
                          <a:latin typeface="Arial"/>
                        </a:rPr>
                        <a:t>PDS for Ground Water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7313" lvl="0" indent="0"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Groundwater management in Over Exploited blocks (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Wallajabad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Sankarankoil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and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Thondamuthur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blocks)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7313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taken up after discuss with NIH and CGWB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87313" lvl="1" indent="0" algn="l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932688">
                <a:tc>
                  <a:txBody>
                    <a:bodyPr/>
                    <a:lstStyle/>
                    <a:p>
                      <a:pPr marL="122238" lvl="0" indent="0" algn="l" fontAlgn="ctr"/>
                      <a:r>
                        <a:rPr lang="en-US" sz="1500" b="1" i="0" u="none" strike="noStrike" dirty="0">
                          <a:solidFill>
                            <a:srgbClr val="0066CC"/>
                          </a:solidFill>
                          <a:latin typeface="Arial"/>
                        </a:rPr>
                        <a:t>PDS for Surface Water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7313" lvl="0" indent="0"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Impact of Climate change on hydrological regime in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Thamiraparani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basin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(Proposed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 be done by NIH, Kakinada in the NIH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components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 NIH, Kakinada)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7313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taken up after discuss with NIH and CGWB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87313" lvl="1" indent="0" algn="l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932688">
                <a:tc>
                  <a:txBody>
                    <a:bodyPr/>
                    <a:lstStyle/>
                    <a:p>
                      <a:pPr marL="122238" lvl="0" indent="0" algn="l" fontAlgn="ctr"/>
                      <a:r>
                        <a:rPr lang="en-US" sz="1500" b="1" i="0" u="none" strike="noStrike" dirty="0">
                          <a:solidFill>
                            <a:srgbClr val="0066CC"/>
                          </a:solidFill>
                          <a:latin typeface="Arial"/>
                        </a:rPr>
                        <a:t>PDS for SW GW interaction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7313" lvl="0" indent="0"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Development of State Database of Artificial Recharge Structures and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up gradation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 feasibility zone map for construction of ARS.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taken up after discuss with NIH and CGWB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88900" lvl="1" indent="0" algn="l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194476">
                <a:tc>
                  <a:txBody>
                    <a:bodyPr/>
                    <a:lstStyle/>
                    <a:p>
                      <a:pPr marL="122238" lvl="0" indent="0" algn="l" fontAlgn="ctr"/>
                      <a:r>
                        <a:rPr lang="en-GB" sz="1500" b="1" i="0" u="none" strike="noStrike" dirty="0" smtClean="0">
                          <a:solidFill>
                            <a:srgbClr val="0066CC"/>
                          </a:solidFill>
                          <a:latin typeface="Arial"/>
                        </a:rPr>
                        <a:t>Ground Water Study</a:t>
                      </a:r>
                      <a:endParaRPr lang="en-US" sz="1500" b="1" i="0" u="none" strike="noStrike" dirty="0">
                        <a:solidFill>
                          <a:srgbClr val="0066CC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It </a:t>
                      </a:r>
                      <a:r>
                        <a:rPr lang="en-GB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is proposed to prepare Ground Water Atlas for all districts. </a:t>
                      </a:r>
                      <a:r>
                        <a:rPr lang="en-GB" sz="15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Virudhunagar</a:t>
                      </a:r>
                      <a:r>
                        <a:rPr lang="en-GB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and Salem are being prepared.</a:t>
                      </a:r>
                    </a:p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It is proposed to take up aquifer mapping for 1 pilot basin for 1 assistance of CGWB.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928662" y="428604"/>
            <a:ext cx="7143800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Status of various studies / PDS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662" y="928670"/>
            <a:ext cx="7143800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Status of Data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entry in E-SWIS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9624" y="1721151"/>
            <a:ext cx="8001056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Will be taken up after getting trained</a:t>
            </a:r>
            <a:endParaRPr lang="en-IN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662" y="928670"/>
            <a:ext cx="7143800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Status of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Hydromet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Station (SW &amp; GW)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1568751"/>
            <a:ext cx="8001056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CWC completed – 2 site visits are pending</a:t>
            </a:r>
          </a:p>
          <a:p>
            <a:pPr marL="177800" lvl="0" indent="-177800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CGWB completed</a:t>
            </a:r>
            <a:endParaRPr lang="en-IN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662" y="928670"/>
            <a:ext cx="7143800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Status of State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WRIS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1568751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Engineer-in-Chief has been requested for transfer of TNWRIS from IWS to SG&amp;SWRDC wing.</a:t>
            </a:r>
            <a:endParaRPr lang="en-IN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5720" y="1571580"/>
          <a:ext cx="4143404" cy="4536000"/>
        </p:xfrm>
        <a:graphic>
          <a:graphicData uri="http://schemas.openxmlformats.org/drawingml/2006/table">
            <a:tbl>
              <a:tblPr/>
              <a:tblGrid>
                <a:gridCol w="481737"/>
                <a:gridCol w="2232907"/>
                <a:gridCol w="714380"/>
                <a:gridCol w="714380"/>
              </a:tblGrid>
              <a:tr h="567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Positions under NHP-SPMU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Req.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Actual Number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567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Coordinator 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(Principal Secretary Level)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Nodal Officer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(Chief Engineer Level)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Superintending Officer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(Division where SPMU will be housed)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Sr. Water Management Expert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EE Level or higher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1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Hydrologist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(AEE Level for higher) </a:t>
                      </a:r>
                      <a:endParaRPr lang="en-US" sz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 1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Modeler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(AE/AEE)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–  2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Nos.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Hydro-met Instrumentation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Expert 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AE/AEE)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- 2 Nos.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2607455" y="714356"/>
            <a:ext cx="3929090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Details of SPMU, Staff strength 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714876" y="1571580"/>
          <a:ext cx="4143404" cy="4545481"/>
        </p:xfrm>
        <a:graphic>
          <a:graphicData uri="http://schemas.openxmlformats.org/drawingml/2006/table">
            <a:tbl>
              <a:tblPr/>
              <a:tblGrid>
                <a:gridCol w="481737"/>
                <a:gridCol w="2232907"/>
                <a:gridCol w="714380"/>
                <a:gridCol w="714380"/>
              </a:tblGrid>
              <a:tr h="725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Positions under NHP-SPMU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Req.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Actual Number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4490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Database Management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Expert 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IT/ Web Designing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Expert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GIS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Expert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Data Entry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- 2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Accounts Officer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Asst. Accounts Officer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Procurement Expert 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(Instrument/ IT related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Procurement Expert 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(Goods and Consultancy)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786050" y="1071546"/>
            <a:ext cx="357190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  <a:defRPr/>
            </a:pPr>
            <a:r>
              <a:rPr lang="en-US" sz="1500" b="1" u="sng" dirty="0" smtClean="0">
                <a:latin typeface="Arial" pitchFamily="34" charset="0"/>
                <a:cs typeface="Arial" pitchFamily="34" charset="0"/>
              </a:rPr>
              <a:t>Composition of SMPU-WRD/ </a:t>
            </a:r>
            <a:r>
              <a:rPr lang="en-US" sz="1500" b="1" u="sng" dirty="0" smtClean="0">
                <a:latin typeface="Arial" pitchFamily="34" charset="0"/>
                <a:cs typeface="Arial" pitchFamily="34" charset="0"/>
              </a:rPr>
              <a:t>SW</a:t>
            </a:r>
            <a:endParaRPr lang="en-IN" sz="15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662" y="928670"/>
            <a:ext cx="7143800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Status of Public Finance Management System (PFMS)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1568751"/>
            <a:ext cx="8001056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Registered in PFMS</a:t>
            </a:r>
            <a:endParaRPr lang="en-IN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662" y="928670"/>
            <a:ext cx="7143800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Issues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1568751"/>
            <a:ext cx="8001056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Orders for payment through cheques awaited from Government</a:t>
            </a:r>
            <a:endParaRPr lang="en-IN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2910" y="1259879"/>
            <a:ext cx="80010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0"/>
              </a:spcBef>
              <a:spcAft>
                <a:spcPts val="2400"/>
              </a:spcAft>
              <a:buFont typeface="+mj-lt"/>
              <a:buAutoNum type="arabicPeriod"/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This project would serve the water resources sector of Tamilnadu in a big way by means of generating huge amount of data and subsequently deriving useful decisions for the water sector from the data generated.</a:t>
            </a:r>
          </a:p>
          <a:p>
            <a:pPr marL="457200" indent="-457200" algn="just">
              <a:spcBef>
                <a:spcPct val="0"/>
              </a:spcBef>
              <a:spcAft>
                <a:spcPts val="2400"/>
              </a:spcAft>
              <a:buFont typeface="+mj-lt"/>
              <a:buAutoNum type="arabicPeriod"/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There is a great scope for creating awareness among all stake holders of water sector.</a:t>
            </a:r>
          </a:p>
          <a:p>
            <a:pPr marL="457200" indent="-457200" algn="just">
              <a:spcBef>
                <a:spcPct val="0"/>
              </a:spcBef>
              <a:spcAft>
                <a:spcPts val="2400"/>
              </a:spcAft>
              <a:buFont typeface="+mj-lt"/>
              <a:buAutoNum type="arabicPeriod"/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The infrastructure of this wing will be upgraded  to the state of art.</a:t>
            </a:r>
          </a:p>
          <a:p>
            <a:pPr marL="457200" indent="-457200" algn="just">
              <a:spcBef>
                <a:spcPct val="0"/>
              </a:spcBef>
              <a:spcAft>
                <a:spcPts val="2400"/>
              </a:spcAft>
              <a:buFont typeface="+mj-lt"/>
              <a:buAutoNum type="arabicPeriod"/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The institutional capacity of the Engineers and Geoscientists of PWD will be greatly enhanced.</a:t>
            </a:r>
          </a:p>
          <a:p>
            <a:pPr marL="457200" indent="-457200" algn="just">
              <a:spcBef>
                <a:spcPct val="0"/>
              </a:spcBef>
              <a:spcAft>
                <a:spcPts val="2400"/>
              </a:spcAft>
              <a:buFont typeface="+mj-lt"/>
              <a:buAutoNum type="arabicPeriod"/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It gives way for more transparency in data due to online hosting.</a:t>
            </a:r>
          </a:p>
          <a:p>
            <a:pPr marL="457200" indent="-457200" algn="just">
              <a:spcBef>
                <a:spcPct val="0"/>
              </a:spcBef>
              <a:spcAft>
                <a:spcPts val="2400"/>
              </a:spcAft>
              <a:buFont typeface="+mj-lt"/>
              <a:buAutoNum type="arabicPeriod"/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This wing is committed to implement the project and derive more benefits to the state of Tamilnadu.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4414" y="500042"/>
            <a:ext cx="2071702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Bef>
                <a:spcPct val="0"/>
              </a:spcBef>
              <a:defRPr/>
            </a:pPr>
            <a:r>
              <a:rPr lang="en-GB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Way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0017090">
            <a:off x="2090361" y="2399390"/>
            <a:ext cx="5324131" cy="1332000"/>
          </a:xfrm>
        </p:spPr>
        <p:txBody>
          <a:bodyPr>
            <a:normAutofit/>
          </a:bodyPr>
          <a:lstStyle/>
          <a:p>
            <a:r>
              <a:rPr lang="en-IN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</a:t>
            </a:r>
            <a:endParaRPr lang="en-IN" sz="8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85852" y="1280919"/>
          <a:ext cx="3214710" cy="5004001"/>
        </p:xfrm>
        <a:graphic>
          <a:graphicData uri="http://schemas.openxmlformats.org/drawingml/2006/table">
            <a:tbl>
              <a:tblPr/>
              <a:tblGrid>
                <a:gridCol w="481737"/>
                <a:gridCol w="2732973"/>
              </a:tblGrid>
              <a:tr h="6236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Sl.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Positions under NHP-SPMU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Coordinator 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(Principal Secretary Level)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Nodal Officer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(Chief Engineer Level)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Deputy Director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(Division where SPMU will be housed)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Sr. Hydro-Geologist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Geo-physics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GW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Modeler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- 2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Nos.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Hydro-met Instrumentation Expert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(AE/AEE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nos.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214942" y="1280919"/>
          <a:ext cx="3214710" cy="4965192"/>
        </p:xfrm>
        <a:graphic>
          <a:graphicData uri="http://schemas.openxmlformats.org/drawingml/2006/table">
            <a:tbl>
              <a:tblPr/>
              <a:tblGrid>
                <a:gridCol w="481737"/>
                <a:gridCol w="2732973"/>
              </a:tblGrid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Sl.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Positions under NHP-SPMU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27" marR="58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Database Management Expert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IT/ Web Designing Expert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GIS Expert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Data Entry Operator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- 2 Nos.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Accounts Officer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Asst. Accounts Officer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Procurement Expert 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(Instrument/ IT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related)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 No.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Procurement Expert 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(Goods and Consultancy)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- 1Nos.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000364" y="714356"/>
            <a:ext cx="3143272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  <a:defRPr/>
            </a:pPr>
            <a:r>
              <a:rPr lang="en-US" sz="1500" b="1" u="sng" dirty="0" smtClean="0">
                <a:latin typeface="Arial" pitchFamily="34" charset="0"/>
                <a:cs typeface="Arial" pitchFamily="34" charset="0"/>
              </a:rPr>
              <a:t>Composition of SMPU-WRD/ GW</a:t>
            </a:r>
            <a:endParaRPr lang="en-IN" sz="15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57224" y="1104736"/>
            <a:ext cx="6858048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Funds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received</a:t>
            </a: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2016-17</a:t>
            </a: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&amp; 2017-18 and expenditure details</a:t>
            </a: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28662" y="3071810"/>
            <a:ext cx="7643866" cy="16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GB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MoWR have released two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tranches of funds as on 11-08-2017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2016-17 –  January 2017	 – 	1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Crore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2017-18 – July 2017		 – 	4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Crores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Total 			– 	5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Crores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Expenditure so far 		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–	NIL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(Orders for payment through cheques awaited from Government)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357298"/>
          <a:ext cx="771530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652"/>
                <a:gridCol w="3875315"/>
                <a:gridCol w="904240"/>
                <a:gridCol w="904240"/>
                <a:gridCol w="1191857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Item Code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Quantity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(Amount in Lakhs)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A1.1.01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lvl="1" indent="0" algn="l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FCS (Telemetry)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540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A1.1.02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Digital Rain Gauges (TARG) (Telemetry) - (New)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latin typeface="Arial" pitchFamily="34" charset="0"/>
                          <a:cs typeface="Arial" pitchFamily="34" charset="0"/>
                        </a:rPr>
                        <a:t>A1.1.03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lvl="1" indent="58738" algn="l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AWLR(Telemetry)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290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latin typeface="Arial" pitchFamily="34" charset="0"/>
                          <a:cs typeface="Arial" pitchFamily="34" charset="0"/>
                        </a:rPr>
                        <a:t>A1.1.04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lvl="1" indent="0" algn="l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DWLR (Telemetry)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386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579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latin typeface="Arial" pitchFamily="34" charset="0"/>
                          <a:cs typeface="Arial" pitchFamily="34" charset="0"/>
                        </a:rPr>
                        <a:t>A1.1.05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Construction of Deep </a:t>
                      </a:r>
                      <a:r>
                        <a:rPr lang="en-US" sz="1400" u="none" strike="noStrike" dirty="0" err="1">
                          <a:latin typeface="Arial" pitchFamily="34" charset="0"/>
                          <a:cs typeface="Arial" pitchFamily="34" charset="0"/>
                        </a:rPr>
                        <a:t>piezometers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296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A1.3.02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ADCP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A1.3.03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GW level Monitoring Equipment ( </a:t>
                      </a: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manual</a:t>
                      </a:r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54.5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A1.5.01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Mobile Lab (Water Quality Equipments fitted in mobile vans 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A1.5.11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Atomic absorption spectrophotometer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A1.8.04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DGPS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500298" y="785794"/>
            <a:ext cx="4143404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Major Procurement </a:t>
            </a:r>
            <a:r>
              <a:rPr lang="en-GB" sz="22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item in PIP</a:t>
            </a:r>
            <a:endParaRPr kumimoji="0" lang="en-IN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0039" y="1142984"/>
          <a:ext cx="8283922" cy="558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652"/>
                <a:gridCol w="4372436"/>
                <a:gridCol w="785818"/>
                <a:gridCol w="1071570"/>
                <a:gridCol w="1214446"/>
              </a:tblGrid>
              <a:tr h="72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Item Code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Quantity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Unit Price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(Amount in Lakhs)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404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A1.1.06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DWLR (Telemetry) with water quality probe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7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A1.3.01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Flow Tracker Hand held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04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A1.8.06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lvl="1" indent="58738" algn="l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Total station (4 Nos.) 3 / circle, 1 for CE office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04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A1.8.07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lvl="1" indent="0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Electric logger vehicle mounted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A1.8.09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33363" lvl="1" indent="0" algn="l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Geophysical Equipment(Digital with field computer)</a:t>
                      </a:r>
                      <a:r>
                        <a:rPr lang="en-US" sz="14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(Resistivity meter)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8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A1.8.10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33363" lvl="1" indent="-7938" algn="l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Topographic survey for tanks, anicuts, minor irrigation, reservoirs etc for creation of basin information system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041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A2.1.01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Construction of training center in Chennai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537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A2.4.09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Video conferencing equipment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04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A2.4.17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Workstations for modeling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53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B1.1.01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33363" lvl="1" indent="-7938" algn="l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State WRIs chapter including linkages with India-WRIS &amp; Up gradation of TNWRIS including hardware, software etc.,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842" y="6356350"/>
            <a:ext cx="762000" cy="365125"/>
          </a:xfrm>
        </p:spPr>
        <p:txBody>
          <a:bodyPr/>
          <a:lstStyle/>
          <a:p>
            <a:fld id="{0B9FC7F2-05C5-4870-8B71-97523E1A20C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00298" y="785794"/>
            <a:ext cx="4143404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Major Procurement </a:t>
            </a:r>
            <a:r>
              <a:rPr lang="en-GB" sz="22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item in PIP</a:t>
            </a:r>
            <a:endParaRPr kumimoji="0" lang="en-IN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00298" y="857232"/>
            <a:ext cx="4143404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Major Procurement </a:t>
            </a:r>
            <a:r>
              <a:rPr lang="en-GB" sz="22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item in PIP</a:t>
            </a:r>
            <a:endParaRPr kumimoji="0" lang="en-IN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4320" y="1214422"/>
          <a:ext cx="8355360" cy="517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652"/>
                <a:gridCol w="4943940"/>
                <a:gridCol w="1071570"/>
                <a:gridCol w="1500198"/>
              </a:tblGrid>
              <a:tr h="5596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Item Code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Quantity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(Amount in Lakhs)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3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B1.1.01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33363" lvl="1" indent="-7938" algn="l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Preparation of groundwater atlas for all districts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districts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C1.1.01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31775" lvl="1" indent="-6350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IWRM studies for the sub-basins in TN including water balance model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C1.1.02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lvl="1" indent="58738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Community based monitoring for IWRM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C1.2.01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lvl="1" indent="0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Flood forecasting including inundation for sub-basin of TN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C1.3.01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Benchmarking studies of selected basin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D2.1.01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National/International Training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8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D2.1.02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Conducting in-house trainings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8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D2.2.01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5425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For workshop and awareness programs, meetings etc.,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D2.3.01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 lvl="1" indent="-231775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National/International study tour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07389" y="857232"/>
            <a:ext cx="4929222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Major Procurement 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item in AWP 2016-17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595" y="1397000"/>
          <a:ext cx="828681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2"/>
                <a:gridCol w="2047888"/>
                <a:gridCol w="1381135"/>
                <a:gridCol w="1381135"/>
                <a:gridCol w="1381135"/>
                <a:gridCol w="1381135"/>
              </a:tblGrid>
              <a:tr h="796737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UID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</a:p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AWPID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Quantity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</a:p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(In lakhs)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Expenditure Type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5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UV Visible Spectro Photometer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A1.6.09.01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Procurement</a:t>
                      </a: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Flame Photometer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A1.6.11.01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Procurement</a:t>
                      </a:r>
                    </a:p>
                  </a:txBody>
                  <a:tcPr marL="9525" marR="9525" marT="9525" marB="0" anchor="ctr"/>
                </a:tc>
              </a:tr>
              <a:tr h="646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Digi-Titrator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A1.6.12.01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Procurement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C7F2-05C5-4870-8B71-97523E1A20C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134236"/>
          <a:ext cx="8286808" cy="5152284"/>
        </p:xfrm>
        <a:graphic>
          <a:graphicData uri="http://schemas.openxmlformats.org/drawingml/2006/table">
            <a:tbl>
              <a:tblPr/>
              <a:tblGrid>
                <a:gridCol w="928694"/>
                <a:gridCol w="5000660"/>
                <a:gridCol w="1428760"/>
                <a:gridCol w="928694"/>
              </a:tblGrid>
              <a:tr h="1131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Item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Code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Activity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Quantity</a:t>
                      </a:r>
                      <a:b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(2017-18)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Allotted Amount 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In lakhs) 2017-18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A1.6.09.01 &amp; A1.6.10.01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lvl="1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UV Visible Spectro Photometer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A1.7.01.01 &amp; A1.3.02.01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Manual Ground Water Monitoring Equipment (1 each/sub division and 1 each /circle) balance CE office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A1.1.01.01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FCS (Telemetry)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A1.1.02.01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Digital Rain Gauges (TARG) (Telemetry) - (New)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A1.1.03.01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AWLR (Telemetry)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A1.1.04.01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DWLR (Telemetry)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</a:tr>
              <a:tr h="531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A1.1.05.01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Construction of Deep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iezometers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5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A1.1.06.01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DWLR (Telemetry) with water quality probe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446" marR="7446" marT="744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107389" y="676108"/>
            <a:ext cx="4929222" cy="324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Major Procurement 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item in AWP 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2017-18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2242</TotalTime>
  <Words>1828</Words>
  <Application>Microsoft Office PowerPoint</Application>
  <PresentationFormat>On-screen Show (4:3)</PresentationFormat>
  <Paragraphs>622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Agniar</dc:creator>
  <cp:lastModifiedBy>Agniar</cp:lastModifiedBy>
  <cp:revision>491</cp:revision>
  <dcterms:created xsi:type="dcterms:W3CDTF">2016-05-12T05:56:28Z</dcterms:created>
  <dcterms:modified xsi:type="dcterms:W3CDTF">2017-08-16T12:04:14Z</dcterms:modified>
</cp:coreProperties>
</file>